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61" r:id="rId3"/>
    <p:sldId id="271" r:id="rId4"/>
    <p:sldId id="265" r:id="rId5"/>
    <p:sldId id="264" r:id="rId6"/>
    <p:sldId id="263" r:id="rId7"/>
    <p:sldId id="276" r:id="rId8"/>
    <p:sldId id="269" r:id="rId9"/>
    <p:sldId id="268" r:id="rId10"/>
    <p:sldId id="275" r:id="rId11"/>
    <p:sldId id="277" r:id="rId12"/>
    <p:sldId id="274" r:id="rId13"/>
    <p:sldId id="273" r:id="rId14"/>
  </p:sldIdLst>
  <p:sldSz cx="18288000" cy="10287000"/>
  <p:notesSz cx="6858000" cy="9144000"/>
  <p:embeddedFontLs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</p:embeddedFont>
    <p:embeddedFont>
      <p:font typeface="Titillium Web Bold" panose="020B0604020202020204" charset="0"/>
      <p:regular r:id="rId26"/>
    </p:embeddedFont>
    <p:embeddedFont>
      <p:font typeface="Titillium Web Regular" panose="020B0604020202020204" charset="0"/>
      <p:regular r:id="rId27"/>
    </p:embeddedFont>
    <p:embeddedFont>
      <p:font typeface="Titillium Web Regular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FF43"/>
    <a:srgbClr val="CCFF66"/>
    <a:srgbClr val="08C408"/>
    <a:srgbClr val="028002"/>
    <a:srgbClr val="3BFB44"/>
    <a:srgbClr val="032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06" autoAdjust="0"/>
  </p:normalViewPr>
  <p:slideViewPr>
    <p:cSldViewPr>
      <p:cViewPr varScale="1">
        <p:scale>
          <a:sx n="42" d="100"/>
          <a:sy n="42" d="100"/>
        </p:scale>
        <p:origin x="80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508587-5D13-46A0-822C-86C9396E4596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B0C65-660B-4036-8B3D-0DC00DC10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500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283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68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hyperlink" Target="https://www.crossfit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odybuilding.com/" TargetMode="External"/><Relationship Id="rId5" Type="http://schemas.openxmlformats.org/officeDocument/2006/relationships/hyperlink" Target="https://www.livestrong.com/" TargetMode="Externa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42" y="-38348"/>
            <a:ext cx="18288000" cy="7906126"/>
            <a:chOff x="0" y="0"/>
            <a:chExt cx="24384000" cy="1054150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 l="19464" t="23887" b="23887"/>
            <a:stretch>
              <a:fillRect/>
            </a:stretch>
          </p:blipFill>
          <p:spPr>
            <a:xfrm>
              <a:off x="0" y="0"/>
              <a:ext cx="24384000" cy="1054150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3933637"/>
            <a:ext cx="18291243" cy="3953063"/>
            <a:chOff x="0" y="0"/>
            <a:chExt cx="31280355" cy="60776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280354" cy="6077691"/>
            </a:xfrm>
            <a:custGeom>
              <a:avLst/>
              <a:gdLst/>
              <a:ahLst/>
              <a:cxnLst/>
              <a:rect l="l" t="t" r="r" b="b"/>
              <a:pathLst>
                <a:path w="31280354" h="6077691">
                  <a:moveTo>
                    <a:pt x="31280354" y="6077691"/>
                  </a:moveTo>
                  <a:lnTo>
                    <a:pt x="0" y="6077691"/>
                  </a:lnTo>
                  <a:lnTo>
                    <a:pt x="0" y="0"/>
                  </a:lnTo>
                  <a:lnTo>
                    <a:pt x="31280354" y="607769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69027" y="4602129"/>
            <a:ext cx="919346" cy="108274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5145" y="5822437"/>
            <a:ext cx="7593234" cy="3521139"/>
            <a:chOff x="-725176" y="-142876"/>
            <a:chExt cx="10124311" cy="4694852"/>
          </a:xfrm>
        </p:grpSpPr>
        <p:sp>
          <p:nvSpPr>
            <p:cNvPr id="8" name="TextBox 8"/>
            <p:cNvSpPr txBox="1"/>
            <p:nvPr/>
          </p:nvSpPr>
          <p:spPr>
            <a:xfrm>
              <a:off x="0" y="1060894"/>
              <a:ext cx="9399135" cy="11947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925"/>
                </a:lnSpc>
              </a:pPr>
              <a:r>
                <a:rPr lang="en-US" sz="5585" dirty="0">
                  <a:solidFill>
                    <a:srgbClr val="FFFFFF"/>
                  </a:solidFill>
                  <a:latin typeface="Titillium Web Bold"/>
                </a:rPr>
                <a:t>GYM AND FITNESS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725176" y="2255621"/>
              <a:ext cx="9821674" cy="22963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GET FIT DON'T QUIT</a:t>
              </a:r>
            </a:p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TAKE CARE OF YOUR BODY. IT'S THE ONLY PLACE YOU LIVE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42876"/>
              <a:ext cx="8588496" cy="7588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831"/>
                </a:lnSpc>
              </a:pPr>
              <a:r>
                <a:rPr lang="en-US" sz="2792" spc="404" dirty="0">
                  <a:solidFill>
                    <a:srgbClr val="FFFFFF"/>
                  </a:solidFill>
                  <a:latin typeface="Titillium Web Bold"/>
                </a:rPr>
                <a:t>F7 CLUB (FITNESS FOR 7 DAYS)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7549076" y="-416856"/>
            <a:ext cx="3183364" cy="18288000"/>
            <a:chOff x="0" y="0"/>
            <a:chExt cx="7889043" cy="45321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6883169" y="7844589"/>
            <a:ext cx="11155169" cy="213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3025" u="sng" dirty="0">
                <a:solidFill>
                  <a:srgbClr val="000000"/>
                </a:solidFill>
                <a:latin typeface="Titillium Web Regular"/>
              </a:rPr>
              <a:t>Presented By:</a:t>
            </a:r>
            <a:r>
              <a:rPr lang="en-US" sz="3025" dirty="0">
                <a:solidFill>
                  <a:srgbClr val="000000"/>
                </a:solidFill>
                <a:latin typeface="Titillium Web Regular"/>
              </a:rPr>
              <a:t> 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20DCE016 - KHUSHBU CHAUHAN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20DCE019 - YATHARTH CHAUHAN</a:t>
            </a:r>
          </a:p>
          <a:p>
            <a:pPr algn="r">
              <a:lnSpc>
                <a:spcPts val="4235"/>
              </a:lnSpc>
              <a:spcBef>
                <a:spcPct val="0"/>
              </a:spcBef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20DCE024 - DEEP DHADUK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A0AF92-C983-4BC5-B3B4-9A879B9A1C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7657" y="7844432"/>
            <a:ext cx="3886200" cy="3886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10EE47-AD0B-44B3-B20B-0BB3B3B77C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11195" y="-394596"/>
            <a:ext cx="2257568" cy="2257568"/>
          </a:xfrm>
          <a:prstGeom prst="rect">
            <a:avLst/>
          </a:prstGeom>
        </p:spPr>
      </p:pic>
      <p:grpSp>
        <p:nvGrpSpPr>
          <p:cNvPr id="16" name="Group 11">
            <a:extLst>
              <a:ext uri="{FF2B5EF4-FFF2-40B4-BE49-F238E27FC236}">
                <a16:creationId xmlns:a16="http://schemas.microsoft.com/office/drawing/2014/main" id="{4EA7AFAD-B954-42C2-914D-9B724DA5B986}"/>
              </a:ext>
            </a:extLst>
          </p:cNvPr>
          <p:cNvGrpSpPr/>
          <p:nvPr/>
        </p:nvGrpSpPr>
        <p:grpSpPr>
          <a:xfrm rot="-5400000" flipH="1">
            <a:off x="14532850" y="-1125276"/>
            <a:ext cx="2668222" cy="4842078"/>
            <a:chOff x="2880" y="-1101458"/>
            <a:chExt cx="7889043" cy="45321500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7D45E8D-1A25-47B3-9E81-B7ACFF375E97}"/>
                </a:ext>
              </a:extLst>
            </p:cNvPr>
            <p:cNvSpPr/>
            <p:nvPr/>
          </p:nvSpPr>
          <p:spPr>
            <a:xfrm>
              <a:off x="2880" y="-1101458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2E23D4E-9CCB-409F-A8EF-946E633CE302}"/>
              </a:ext>
            </a:extLst>
          </p:cNvPr>
          <p:cNvSpPr txBox="1"/>
          <p:nvPr/>
        </p:nvSpPr>
        <p:spPr>
          <a:xfrm>
            <a:off x="8788804" y="-38348"/>
            <a:ext cx="9310994" cy="1827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1800" u="sng" dirty="0">
                <a:solidFill>
                  <a:srgbClr val="000000"/>
                </a:solidFill>
                <a:latin typeface="Titillium Web Regular Bold"/>
              </a:rPr>
              <a:t>INSTRUCTOR</a:t>
            </a: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:</a:t>
            </a:r>
          </a:p>
          <a:p>
            <a:pPr algn="r">
              <a:lnSpc>
                <a:spcPts val="4235"/>
              </a:lnSpc>
            </a:pPr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SHRADDHA VYAS</a:t>
            </a:r>
          </a:p>
          <a:p>
            <a:pPr algn="r"/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SACHI JOSHI</a:t>
            </a:r>
          </a:p>
          <a:p>
            <a:pPr algn="r">
              <a:lnSpc>
                <a:spcPct val="150000"/>
              </a:lnSpc>
            </a:pP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DEPSTAR CE-1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GANTT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grpSp>
        <p:nvGrpSpPr>
          <p:cNvPr id="22" name="Google Shape;186;p26">
            <a:extLst>
              <a:ext uri="{FF2B5EF4-FFF2-40B4-BE49-F238E27FC236}">
                <a16:creationId xmlns:a16="http://schemas.microsoft.com/office/drawing/2014/main" id="{D4DDF8C4-E78C-4E29-BC44-04337D238E69}"/>
              </a:ext>
            </a:extLst>
          </p:cNvPr>
          <p:cNvGrpSpPr/>
          <p:nvPr/>
        </p:nvGrpSpPr>
        <p:grpSpPr>
          <a:xfrm>
            <a:off x="8727348" y="3762374"/>
            <a:ext cx="3606502" cy="4351671"/>
            <a:chOff x="4572350" y="1431525"/>
            <a:chExt cx="2043900" cy="2927725"/>
          </a:xfrm>
        </p:grpSpPr>
        <p:sp>
          <p:nvSpPr>
            <p:cNvPr id="24" name="Google Shape;187;p26">
              <a:extLst>
                <a:ext uri="{FF2B5EF4-FFF2-40B4-BE49-F238E27FC236}">
                  <a16:creationId xmlns:a16="http://schemas.microsoft.com/office/drawing/2014/main" id="{91F34645-5BB7-4D22-8DE3-1A30E42FBD09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8;p26">
              <a:extLst>
                <a:ext uri="{FF2B5EF4-FFF2-40B4-BE49-F238E27FC236}">
                  <a16:creationId xmlns:a16="http://schemas.microsoft.com/office/drawing/2014/main" id="{0CC2E534-C3B8-498D-A6C3-E8FEEB89F906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8C408"/>
            </a:solidFill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;p26">
              <a:extLst>
                <a:ext uri="{FF2B5EF4-FFF2-40B4-BE49-F238E27FC236}">
                  <a16:creationId xmlns:a16="http://schemas.microsoft.com/office/drawing/2014/main" id="{FA92796E-C8ED-40DC-A507-B53176640EE0}"/>
                </a:ext>
              </a:extLst>
            </p:cNvPr>
            <p:cNvSpPr txBox="1"/>
            <p:nvPr/>
          </p:nvSpPr>
          <p:spPr>
            <a:xfrm>
              <a:off x="457235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4200"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MARCH</a:t>
              </a:r>
              <a:endParaRPr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" name="Google Shape;190;p26">
              <a:extLst>
                <a:ext uri="{FF2B5EF4-FFF2-40B4-BE49-F238E27FC236}">
                  <a16:creationId xmlns:a16="http://schemas.microsoft.com/office/drawing/2014/main" id="{9FEF0942-0D14-4D90-AF0E-0AB534747F9D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" name="Google Shape;191;p26">
              <a:extLst>
                <a:ext uri="{FF2B5EF4-FFF2-40B4-BE49-F238E27FC236}">
                  <a16:creationId xmlns:a16="http://schemas.microsoft.com/office/drawing/2014/main" id="{A3398C40-A755-4C41-AC1C-56966603196E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" name="Google Shape;192;p26">
              <a:extLst>
                <a:ext uri="{FF2B5EF4-FFF2-40B4-BE49-F238E27FC236}">
                  <a16:creationId xmlns:a16="http://schemas.microsoft.com/office/drawing/2014/main" id="{A7670948-2B6F-4DAA-B275-6BA8B50B4DCA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" name="Google Shape;193;p26">
              <a:extLst>
                <a:ext uri="{FF2B5EF4-FFF2-40B4-BE49-F238E27FC236}">
                  <a16:creationId xmlns:a16="http://schemas.microsoft.com/office/drawing/2014/main" id="{48C8D80A-95E9-4D63-9A5D-6954D2C85BEA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" name="Google Shape;194;p26">
              <a:extLst>
                <a:ext uri="{FF2B5EF4-FFF2-40B4-BE49-F238E27FC236}">
                  <a16:creationId xmlns:a16="http://schemas.microsoft.com/office/drawing/2014/main" id="{39874A59-5A6D-4802-B669-6CFBF1FBC187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195;p26">
              <a:extLst>
                <a:ext uri="{FF2B5EF4-FFF2-40B4-BE49-F238E27FC236}">
                  <a16:creationId xmlns:a16="http://schemas.microsoft.com/office/drawing/2014/main" id="{9F57A6F4-B22F-4064-9E4A-4C18F4A5C904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196;p26">
              <a:extLst>
                <a:ext uri="{FF2B5EF4-FFF2-40B4-BE49-F238E27FC236}">
                  <a16:creationId xmlns:a16="http://schemas.microsoft.com/office/drawing/2014/main" id="{EC72B3C7-B156-47BB-A4EB-EC54CE6DBFB1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34" name="Google Shape;197;p26">
            <a:extLst>
              <a:ext uri="{FF2B5EF4-FFF2-40B4-BE49-F238E27FC236}">
                <a16:creationId xmlns:a16="http://schemas.microsoft.com/office/drawing/2014/main" id="{C3E2B7B4-2A9A-486C-A4BD-89B1BE124483}"/>
              </a:ext>
            </a:extLst>
          </p:cNvPr>
          <p:cNvGrpSpPr/>
          <p:nvPr/>
        </p:nvGrpSpPr>
        <p:grpSpPr>
          <a:xfrm>
            <a:off x="5323450" y="3762374"/>
            <a:ext cx="3396899" cy="4357551"/>
            <a:chOff x="2528100" y="1431525"/>
            <a:chExt cx="2043900" cy="2927725"/>
          </a:xfrm>
        </p:grpSpPr>
        <p:sp>
          <p:nvSpPr>
            <p:cNvPr id="35" name="Google Shape;198;p26">
              <a:extLst>
                <a:ext uri="{FF2B5EF4-FFF2-40B4-BE49-F238E27FC236}">
                  <a16:creationId xmlns:a16="http://schemas.microsoft.com/office/drawing/2014/main" id="{B98FC595-BBC5-4FD2-B4A7-1F43B038603A}"/>
                </a:ext>
              </a:extLst>
            </p:cNvPr>
            <p:cNvSpPr/>
            <p:nvPr/>
          </p:nvSpPr>
          <p:spPr>
            <a:xfrm>
              <a:off x="25281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9;p26">
              <a:extLst>
                <a:ext uri="{FF2B5EF4-FFF2-40B4-BE49-F238E27FC236}">
                  <a16:creationId xmlns:a16="http://schemas.microsoft.com/office/drawing/2014/main" id="{2D100D1C-EA34-44B4-AE03-C1764D9FB8D2}"/>
                </a:ext>
              </a:extLst>
            </p:cNvPr>
            <p:cNvSpPr/>
            <p:nvPr/>
          </p:nvSpPr>
          <p:spPr>
            <a:xfrm rot="10800000" flipH="1">
              <a:off x="2528100" y="1431525"/>
              <a:ext cx="2043900" cy="126900"/>
            </a:xfrm>
            <a:prstGeom prst="rect">
              <a:avLst/>
            </a:prstGeom>
            <a:solidFill>
              <a:srgbClr val="028002"/>
            </a:solidFill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0;p26">
              <a:extLst>
                <a:ext uri="{FF2B5EF4-FFF2-40B4-BE49-F238E27FC236}">
                  <a16:creationId xmlns:a16="http://schemas.microsoft.com/office/drawing/2014/main" id="{6F83D7E6-6CA3-4059-B070-669CD632CE2D}"/>
                </a:ext>
              </a:extLst>
            </p:cNvPr>
            <p:cNvSpPr txBox="1"/>
            <p:nvPr/>
          </p:nvSpPr>
          <p:spPr>
            <a:xfrm>
              <a:off x="2528100" y="1558425"/>
              <a:ext cx="1089300" cy="7929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lang="en" sz="1200"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FEBRUARY</a:t>
              </a:r>
              <a:endParaRPr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" name="Google Shape;201;p26">
              <a:extLst>
                <a:ext uri="{FF2B5EF4-FFF2-40B4-BE49-F238E27FC236}">
                  <a16:creationId xmlns:a16="http://schemas.microsoft.com/office/drawing/2014/main" id="{EA293AD5-8388-455B-BB3B-D730C790AACD}"/>
                </a:ext>
              </a:extLst>
            </p:cNvPr>
            <p:cNvSpPr txBox="1"/>
            <p:nvPr/>
          </p:nvSpPr>
          <p:spPr>
            <a:xfrm>
              <a:off x="259364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" name="Google Shape;202;p26">
              <a:extLst>
                <a:ext uri="{FF2B5EF4-FFF2-40B4-BE49-F238E27FC236}">
                  <a16:creationId xmlns:a16="http://schemas.microsoft.com/office/drawing/2014/main" id="{7C83CF73-60E3-4C61-936A-BCC8786FC77F}"/>
                </a:ext>
              </a:extLst>
            </p:cNvPr>
            <p:cNvSpPr txBox="1"/>
            <p:nvPr/>
          </p:nvSpPr>
          <p:spPr>
            <a:xfrm>
              <a:off x="312175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" name="Google Shape;203;p26">
              <a:extLst>
                <a:ext uri="{FF2B5EF4-FFF2-40B4-BE49-F238E27FC236}">
                  <a16:creationId xmlns:a16="http://schemas.microsoft.com/office/drawing/2014/main" id="{D38ADEC2-A6F5-434C-A159-E4E6BB39E562}"/>
                </a:ext>
              </a:extLst>
            </p:cNvPr>
            <p:cNvSpPr txBox="1"/>
            <p:nvPr/>
          </p:nvSpPr>
          <p:spPr>
            <a:xfrm>
              <a:off x="361725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" name="Google Shape;204;p26">
              <a:extLst>
                <a:ext uri="{FF2B5EF4-FFF2-40B4-BE49-F238E27FC236}">
                  <a16:creationId xmlns:a16="http://schemas.microsoft.com/office/drawing/2014/main" id="{BD59A5F4-A885-4D64-996A-363B54BB0F80}"/>
                </a:ext>
              </a:extLst>
            </p:cNvPr>
            <p:cNvSpPr txBox="1"/>
            <p:nvPr/>
          </p:nvSpPr>
          <p:spPr>
            <a:xfrm>
              <a:off x="415425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2" name="Google Shape;205;p26">
              <a:extLst>
                <a:ext uri="{FF2B5EF4-FFF2-40B4-BE49-F238E27FC236}">
                  <a16:creationId xmlns:a16="http://schemas.microsoft.com/office/drawing/2014/main" id="{064F0F38-E412-4C5E-BBA8-09BD19965EE4}"/>
                </a:ext>
              </a:extLst>
            </p:cNvPr>
            <p:cNvCxnSpPr/>
            <p:nvPr/>
          </p:nvCxnSpPr>
          <p:spPr>
            <a:xfrm rot="10800000">
              <a:off x="30415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206;p26">
              <a:extLst>
                <a:ext uri="{FF2B5EF4-FFF2-40B4-BE49-F238E27FC236}">
                  <a16:creationId xmlns:a16="http://schemas.microsoft.com/office/drawing/2014/main" id="{C2A08C8B-3668-4C6A-B16F-0BE79E66FCD8}"/>
                </a:ext>
              </a:extLst>
            </p:cNvPr>
            <p:cNvCxnSpPr/>
            <p:nvPr/>
          </p:nvCxnSpPr>
          <p:spPr>
            <a:xfrm rot="10800000">
              <a:off x="35522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207;p26">
              <a:extLst>
                <a:ext uri="{FF2B5EF4-FFF2-40B4-BE49-F238E27FC236}">
                  <a16:creationId xmlns:a16="http://schemas.microsoft.com/office/drawing/2014/main" id="{F6D308C9-EFFF-4B8D-9AD6-BDF691ADD8DB}"/>
                </a:ext>
              </a:extLst>
            </p:cNvPr>
            <p:cNvCxnSpPr/>
            <p:nvPr/>
          </p:nvCxnSpPr>
          <p:spPr>
            <a:xfrm rot="10800000">
              <a:off x="40630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45" name="Google Shape;208;p26">
            <a:extLst>
              <a:ext uri="{FF2B5EF4-FFF2-40B4-BE49-F238E27FC236}">
                <a16:creationId xmlns:a16="http://schemas.microsoft.com/office/drawing/2014/main" id="{A2E13B0A-92EE-4F44-A803-A8F212D7E70A}"/>
              </a:ext>
            </a:extLst>
          </p:cNvPr>
          <p:cNvGrpSpPr/>
          <p:nvPr/>
        </p:nvGrpSpPr>
        <p:grpSpPr>
          <a:xfrm>
            <a:off x="1818250" y="3762374"/>
            <a:ext cx="3489011" cy="4362453"/>
            <a:chOff x="3975900" y="1431525"/>
            <a:chExt cx="2043900" cy="2927725"/>
          </a:xfrm>
        </p:grpSpPr>
        <p:sp>
          <p:nvSpPr>
            <p:cNvPr id="46" name="Google Shape;209;p26">
              <a:extLst>
                <a:ext uri="{FF2B5EF4-FFF2-40B4-BE49-F238E27FC236}">
                  <a16:creationId xmlns:a16="http://schemas.microsoft.com/office/drawing/2014/main" id="{D1153269-B28D-49C5-9E55-C18564D2AF8C}"/>
                </a:ext>
              </a:extLst>
            </p:cNvPr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0;p26">
              <a:extLst>
                <a:ext uri="{FF2B5EF4-FFF2-40B4-BE49-F238E27FC236}">
                  <a16:creationId xmlns:a16="http://schemas.microsoft.com/office/drawing/2014/main" id="{8673FAD2-04AB-4094-9C3F-44A1FCC643A4}"/>
                </a:ext>
              </a:extLst>
            </p:cNvPr>
            <p:cNvSpPr/>
            <p:nvPr/>
          </p:nvSpPr>
          <p:spPr>
            <a:xfrm rot="10800000" flipH="1">
              <a:off x="3975900" y="1431525"/>
              <a:ext cx="2043900" cy="126900"/>
            </a:xfrm>
            <a:prstGeom prst="rect">
              <a:avLst/>
            </a:prstGeom>
            <a:solidFill>
              <a:srgbClr val="032501"/>
            </a:solidFill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1;p26">
              <a:extLst>
                <a:ext uri="{FF2B5EF4-FFF2-40B4-BE49-F238E27FC236}">
                  <a16:creationId xmlns:a16="http://schemas.microsoft.com/office/drawing/2014/main" id="{19B241BD-E9DF-4DBC-98BF-D5522F1280A8}"/>
                </a:ext>
              </a:extLst>
            </p:cNvPr>
            <p:cNvSpPr txBox="1"/>
            <p:nvPr/>
          </p:nvSpPr>
          <p:spPr>
            <a:xfrm>
              <a:off x="397590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JANUARY</a:t>
              </a:r>
              <a:endParaRPr b="1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" name="Google Shape;212;p26">
              <a:extLst>
                <a:ext uri="{FF2B5EF4-FFF2-40B4-BE49-F238E27FC236}">
                  <a16:creationId xmlns:a16="http://schemas.microsoft.com/office/drawing/2014/main" id="{5541444D-7AE2-4F76-A809-38D81007C826}"/>
                </a:ext>
              </a:extLst>
            </p:cNvPr>
            <p:cNvSpPr txBox="1"/>
            <p:nvPr/>
          </p:nvSpPr>
          <p:spPr>
            <a:xfrm>
              <a:off x="409877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" name="Google Shape;213;p26">
              <a:extLst>
                <a:ext uri="{FF2B5EF4-FFF2-40B4-BE49-F238E27FC236}">
                  <a16:creationId xmlns:a16="http://schemas.microsoft.com/office/drawing/2014/main" id="{72EE507B-6D26-414B-8574-EA862C41619C}"/>
                </a:ext>
              </a:extLst>
            </p:cNvPr>
            <p:cNvSpPr txBox="1"/>
            <p:nvPr/>
          </p:nvSpPr>
          <p:spPr>
            <a:xfrm>
              <a:off x="459522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" name="Google Shape;214;p26">
              <a:extLst>
                <a:ext uri="{FF2B5EF4-FFF2-40B4-BE49-F238E27FC236}">
                  <a16:creationId xmlns:a16="http://schemas.microsoft.com/office/drawing/2014/main" id="{63EE5754-AC99-4211-BD01-574E1B79CF40}"/>
                </a:ext>
              </a:extLst>
            </p:cNvPr>
            <p:cNvSpPr txBox="1"/>
            <p:nvPr/>
          </p:nvSpPr>
          <p:spPr>
            <a:xfrm>
              <a:off x="5061028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" name="Google Shape;215;p26">
              <a:extLst>
                <a:ext uri="{FF2B5EF4-FFF2-40B4-BE49-F238E27FC236}">
                  <a16:creationId xmlns:a16="http://schemas.microsoft.com/office/drawing/2014/main" id="{F0E66874-401F-46CD-B3F1-D86D539A695D}"/>
                </a:ext>
              </a:extLst>
            </p:cNvPr>
            <p:cNvSpPr txBox="1"/>
            <p:nvPr/>
          </p:nvSpPr>
          <p:spPr>
            <a:xfrm>
              <a:off x="5565837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" name="Google Shape;216;p26">
              <a:extLst>
                <a:ext uri="{FF2B5EF4-FFF2-40B4-BE49-F238E27FC236}">
                  <a16:creationId xmlns:a16="http://schemas.microsoft.com/office/drawing/2014/main" id="{40449C86-0BC1-49D0-B930-BAA957C8DEB7}"/>
                </a:ext>
              </a:extLst>
            </p:cNvPr>
            <p:cNvCxnSpPr/>
            <p:nvPr/>
          </p:nvCxnSpPr>
          <p:spPr>
            <a:xfrm rot="10800000">
              <a:off x="44893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217;p26">
              <a:extLst>
                <a:ext uri="{FF2B5EF4-FFF2-40B4-BE49-F238E27FC236}">
                  <a16:creationId xmlns:a16="http://schemas.microsoft.com/office/drawing/2014/main" id="{BB9C7991-F55B-4BE2-A009-29B6E2EB9E6E}"/>
                </a:ext>
              </a:extLst>
            </p:cNvPr>
            <p:cNvCxnSpPr/>
            <p:nvPr/>
          </p:nvCxnSpPr>
          <p:spPr>
            <a:xfrm rot="10800000">
              <a:off x="50000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218;p26">
              <a:extLst>
                <a:ext uri="{FF2B5EF4-FFF2-40B4-BE49-F238E27FC236}">
                  <a16:creationId xmlns:a16="http://schemas.microsoft.com/office/drawing/2014/main" id="{6F8058CE-8236-49E4-9A09-70807253EFC2}"/>
                </a:ext>
              </a:extLst>
            </p:cNvPr>
            <p:cNvCxnSpPr/>
            <p:nvPr/>
          </p:nvCxnSpPr>
          <p:spPr>
            <a:xfrm rot="10800000">
              <a:off x="55108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56" name="Google Shape;219;p26">
            <a:extLst>
              <a:ext uri="{FF2B5EF4-FFF2-40B4-BE49-F238E27FC236}">
                <a16:creationId xmlns:a16="http://schemas.microsoft.com/office/drawing/2014/main" id="{8DED086F-0066-4F1F-B83D-49A795E1D4BE}"/>
              </a:ext>
            </a:extLst>
          </p:cNvPr>
          <p:cNvSpPr/>
          <p:nvPr/>
        </p:nvSpPr>
        <p:spPr>
          <a:xfrm>
            <a:off x="1813817" y="5703930"/>
            <a:ext cx="4363009" cy="407463"/>
          </a:xfrm>
          <a:prstGeom prst="rect">
            <a:avLst/>
          </a:prstGeom>
          <a:solidFill>
            <a:srgbClr val="032501"/>
          </a:solidFill>
          <a:ln w="9525" cap="flat" cmpd="sng">
            <a:solidFill>
              <a:srgbClr val="03250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PLAN, MOTIVATION, </a:t>
            </a:r>
            <a:r>
              <a:rPr lang="en-I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IDEA  AND IMPLEMENTATION</a:t>
            </a: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220;p26">
            <a:extLst>
              <a:ext uri="{FF2B5EF4-FFF2-40B4-BE49-F238E27FC236}">
                <a16:creationId xmlns:a16="http://schemas.microsoft.com/office/drawing/2014/main" id="{F8C582A3-7BC7-40BD-98A0-CB7C8EA5DC78}"/>
              </a:ext>
            </a:extLst>
          </p:cNvPr>
          <p:cNvSpPr/>
          <p:nvPr/>
        </p:nvSpPr>
        <p:spPr>
          <a:xfrm>
            <a:off x="5288826" y="6201093"/>
            <a:ext cx="4341980" cy="394086"/>
          </a:xfrm>
          <a:prstGeom prst="rect">
            <a:avLst/>
          </a:prstGeom>
          <a:solidFill>
            <a:srgbClr val="028002"/>
          </a:solidFill>
          <a:ln w="9525" cap="flat" cmpd="sng">
            <a:solidFill>
              <a:srgbClr val="02800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BUILDING(SCRATCH TO RESPONSIVE FRAME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221;p26">
            <a:extLst>
              <a:ext uri="{FF2B5EF4-FFF2-40B4-BE49-F238E27FC236}">
                <a16:creationId xmlns:a16="http://schemas.microsoft.com/office/drawing/2014/main" id="{007EE493-E982-4F67-9F03-E3180BB57B02}"/>
              </a:ext>
            </a:extLst>
          </p:cNvPr>
          <p:cNvSpPr/>
          <p:nvPr/>
        </p:nvSpPr>
        <p:spPr>
          <a:xfrm>
            <a:off x="8750505" y="7134312"/>
            <a:ext cx="4451806" cy="348717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TESTING AND BUG FIXING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222;p26">
            <a:extLst>
              <a:ext uri="{FF2B5EF4-FFF2-40B4-BE49-F238E27FC236}">
                <a16:creationId xmlns:a16="http://schemas.microsoft.com/office/drawing/2014/main" id="{05F72E53-11C3-4D83-930A-82FD81C09233}"/>
              </a:ext>
            </a:extLst>
          </p:cNvPr>
          <p:cNvSpPr/>
          <p:nvPr/>
        </p:nvSpPr>
        <p:spPr>
          <a:xfrm>
            <a:off x="6991815" y="6684878"/>
            <a:ext cx="5349672" cy="359735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ADDING NEW FEATURES TO LIBRARY(PROJECT TOOLS)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0" name="Google Shape;225;p26">
            <a:extLst>
              <a:ext uri="{FF2B5EF4-FFF2-40B4-BE49-F238E27FC236}">
                <a16:creationId xmlns:a16="http://schemas.microsoft.com/office/drawing/2014/main" id="{EEFB71D9-56D9-46DD-B4CB-D5A354E4DE83}"/>
              </a:ext>
            </a:extLst>
          </p:cNvPr>
          <p:cNvGrpSpPr/>
          <p:nvPr/>
        </p:nvGrpSpPr>
        <p:grpSpPr>
          <a:xfrm>
            <a:off x="12333850" y="3762374"/>
            <a:ext cx="3488735" cy="4356567"/>
            <a:chOff x="4572350" y="1431525"/>
            <a:chExt cx="2043900" cy="2927725"/>
          </a:xfrm>
        </p:grpSpPr>
        <p:sp>
          <p:nvSpPr>
            <p:cNvPr id="61" name="Google Shape;226;p26">
              <a:extLst>
                <a:ext uri="{FF2B5EF4-FFF2-40B4-BE49-F238E27FC236}">
                  <a16:creationId xmlns:a16="http://schemas.microsoft.com/office/drawing/2014/main" id="{CBCF784D-6C05-414B-B684-C2CA15C8A1C1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7;p26">
              <a:extLst>
                <a:ext uri="{FF2B5EF4-FFF2-40B4-BE49-F238E27FC236}">
                  <a16:creationId xmlns:a16="http://schemas.microsoft.com/office/drawing/2014/main" id="{B4678801-DCBF-41FC-811F-5CF16FEED179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3BFB44"/>
            </a:solidFill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8;p26">
              <a:extLst>
                <a:ext uri="{FF2B5EF4-FFF2-40B4-BE49-F238E27FC236}">
                  <a16:creationId xmlns:a16="http://schemas.microsoft.com/office/drawing/2014/main" id="{94FFAE69-CC4A-4007-BF89-02677A92ED76}"/>
                </a:ext>
              </a:extLst>
            </p:cNvPr>
            <p:cNvSpPr txBox="1"/>
            <p:nvPr/>
          </p:nvSpPr>
          <p:spPr>
            <a:xfrm>
              <a:off x="4572350" y="1558425"/>
              <a:ext cx="1277700" cy="7929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APRIL</a:t>
              </a:r>
              <a:endParaRPr b="1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" name="Google Shape;229;p26">
              <a:extLst>
                <a:ext uri="{FF2B5EF4-FFF2-40B4-BE49-F238E27FC236}">
                  <a16:creationId xmlns:a16="http://schemas.microsoft.com/office/drawing/2014/main" id="{DA75FA53-20B1-4BC2-8E2D-A586DBF9FC2C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" name="Google Shape;230;p26">
              <a:extLst>
                <a:ext uri="{FF2B5EF4-FFF2-40B4-BE49-F238E27FC236}">
                  <a16:creationId xmlns:a16="http://schemas.microsoft.com/office/drawing/2014/main" id="{FA339DC3-A11B-418D-8CBE-B0B2E5068E33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" name="Google Shape;231;p26">
              <a:extLst>
                <a:ext uri="{FF2B5EF4-FFF2-40B4-BE49-F238E27FC236}">
                  <a16:creationId xmlns:a16="http://schemas.microsoft.com/office/drawing/2014/main" id="{B48585A6-2CE2-47E8-B889-23F9B5280218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" name="Google Shape;232;p26">
              <a:extLst>
                <a:ext uri="{FF2B5EF4-FFF2-40B4-BE49-F238E27FC236}">
                  <a16:creationId xmlns:a16="http://schemas.microsoft.com/office/drawing/2014/main" id="{3515E705-202A-4022-9B24-3E138DCB766D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68" name="Google Shape;233;p26">
              <a:extLst>
                <a:ext uri="{FF2B5EF4-FFF2-40B4-BE49-F238E27FC236}">
                  <a16:creationId xmlns:a16="http://schemas.microsoft.com/office/drawing/2014/main" id="{0C4E0C34-258D-4323-9D1F-EF2655A3AEDC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234;p26">
              <a:extLst>
                <a:ext uri="{FF2B5EF4-FFF2-40B4-BE49-F238E27FC236}">
                  <a16:creationId xmlns:a16="http://schemas.microsoft.com/office/drawing/2014/main" id="{7AAF76D5-FF01-45F6-8675-F027638577A1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235;p26">
              <a:extLst>
                <a:ext uri="{FF2B5EF4-FFF2-40B4-BE49-F238E27FC236}">
                  <a16:creationId xmlns:a16="http://schemas.microsoft.com/office/drawing/2014/main" id="{5FA11FAB-78EC-4683-A266-587D9FDC1A65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71" name="Google Shape;236;p26">
            <a:extLst>
              <a:ext uri="{FF2B5EF4-FFF2-40B4-BE49-F238E27FC236}">
                <a16:creationId xmlns:a16="http://schemas.microsoft.com/office/drawing/2014/main" id="{D588F48F-F4B4-4944-B6C9-2C45255E7414}"/>
              </a:ext>
            </a:extLst>
          </p:cNvPr>
          <p:cNvSpPr/>
          <p:nvPr/>
        </p:nvSpPr>
        <p:spPr>
          <a:xfrm>
            <a:off x="11439166" y="7612289"/>
            <a:ext cx="4353438" cy="412057"/>
          </a:xfrm>
          <a:prstGeom prst="rect">
            <a:avLst/>
          </a:prstGeom>
          <a:solidFill>
            <a:srgbClr val="3BFB44"/>
          </a:solidFill>
          <a:ln w="9525" cap="flat" cmpd="sng">
            <a:solidFill>
              <a:srgbClr val="3BFB4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PROJECT DEPLOYMENT AND FINALISATION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36575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Regular Bold" panose="020B0604020202020204" charset="0"/>
              </a:rPr>
              <a:t>REFERENCES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42EEF60-FC05-460A-9B2A-96FE5A8FD8C6}"/>
              </a:ext>
            </a:extLst>
          </p:cNvPr>
          <p:cNvSpPr txBox="1"/>
          <p:nvPr/>
        </p:nvSpPr>
        <p:spPr>
          <a:xfrm>
            <a:off x="1219200" y="3851403"/>
            <a:ext cx="9308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hlinkClick r:id="rId5" tooltip="https://www.livestrong.com/"/>
              </a:rPr>
              <a:t>https://www.livestrong.com/</a:t>
            </a:r>
            <a:endParaRPr lang="en-IN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B79EB9-2AEA-4550-87E4-9C5AF6639E66}"/>
              </a:ext>
            </a:extLst>
          </p:cNvPr>
          <p:cNvSpPr txBox="1"/>
          <p:nvPr/>
        </p:nvSpPr>
        <p:spPr>
          <a:xfrm>
            <a:off x="1219200" y="5197347"/>
            <a:ext cx="9308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hlinkClick r:id="rId6" tooltip="https://www.bodybuilding.com/"/>
              </a:rPr>
              <a:t>https://www.bodybuilding.com</a:t>
            </a:r>
            <a:r>
              <a:rPr lang="en-IN" dirty="0">
                <a:hlinkClick r:id="rId6" tooltip="https://www.bodybuilding.com/"/>
              </a:rPr>
              <a:t>/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F454C4-D01E-48F0-BA35-2F6F06FF7840}"/>
              </a:ext>
            </a:extLst>
          </p:cNvPr>
          <p:cNvSpPr txBox="1"/>
          <p:nvPr/>
        </p:nvSpPr>
        <p:spPr>
          <a:xfrm>
            <a:off x="1219200" y="4512945"/>
            <a:ext cx="9308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hlinkClick r:id="rId7" tooltip="https://www.crossfit.com/"/>
              </a:rPr>
              <a:t>https://www.crossfit.com/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103564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TEAM PRESENTATION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A82692-DB83-4C80-A6BC-24E4744D9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958" y="4018407"/>
            <a:ext cx="3436642" cy="343664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AA4164-91B9-4A2A-94B0-82EF837EB039}"/>
              </a:ext>
            </a:extLst>
          </p:cNvPr>
          <p:cNvSpPr txBox="1"/>
          <p:nvPr/>
        </p:nvSpPr>
        <p:spPr>
          <a:xfrm>
            <a:off x="9847290" y="7745226"/>
            <a:ext cx="93299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DEEP DHADUK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A9C44-9CED-4969-9E2A-EF2B8CD5C0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645050"/>
            <a:ext cx="3810000" cy="381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920884-4782-45EA-9D86-9E9DE94E91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35" y="4018407"/>
            <a:ext cx="3436643" cy="343664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3BE3A10-4BC8-42BB-B686-C3B521F8A84E}"/>
              </a:ext>
            </a:extLst>
          </p:cNvPr>
          <p:cNvSpPr txBox="1"/>
          <p:nvPr/>
        </p:nvSpPr>
        <p:spPr>
          <a:xfrm>
            <a:off x="4322275" y="7759450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KHUSHBU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05293B-C0DE-4E40-A4DA-DE1889E54983}"/>
              </a:ext>
            </a:extLst>
          </p:cNvPr>
          <p:cNvSpPr txBox="1"/>
          <p:nvPr/>
        </p:nvSpPr>
        <p:spPr>
          <a:xfrm>
            <a:off x="-1175987" y="7763013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YATHARTH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20DCE019</a:t>
            </a:r>
          </a:p>
        </p:txBody>
      </p:sp>
    </p:spTree>
    <p:extLst>
      <p:ext uri="{BB962C8B-B14F-4D97-AF65-F5344CB8AC3E}">
        <p14:creationId xmlns:p14="http://schemas.microsoft.com/office/powerpoint/2010/main" val="1803520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812512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AT THE END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563FD8-3472-4A73-A442-73EEF57A40E4}"/>
              </a:ext>
            </a:extLst>
          </p:cNvPr>
          <p:cNvSpPr txBox="1"/>
          <p:nvPr/>
        </p:nvSpPr>
        <p:spPr>
          <a:xfrm>
            <a:off x="4885766" y="4533900"/>
            <a:ext cx="997323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dirty="0">
                <a:latin typeface="Titillium Web Regular Bold" panose="020B0604020202020204" charset="0"/>
              </a:rPr>
              <a:t>THANK YOU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718A630-540B-4C23-B7C2-F5E56B59D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06F6961-F236-4FEC-871B-4A3648C64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4" y="6819900"/>
            <a:ext cx="5791219" cy="579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5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33400" y="3327517"/>
            <a:ext cx="18371901" cy="6646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Introduction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About Project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Problem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Limitation of Existing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and Technology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Hardware and Software Specification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Flow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Gantt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References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Team Presentation</a:t>
            </a:r>
          </a:p>
          <a:p>
            <a:pPr>
              <a:lnSpc>
                <a:spcPts val="6144"/>
              </a:lnSpc>
              <a:spcBef>
                <a:spcPct val="0"/>
              </a:spcBef>
            </a:pPr>
            <a:endParaRPr lang="en-US" sz="3500" b="1" spc="219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AGENDA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77A7F9F-D37F-40CF-B80C-56A431B4A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65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tillium Web Regular Bold" panose="020B0604020202020204" charset="0"/>
              </a:rPr>
              <a:t>INTRODUCTION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b="1" dirty="0">
              <a:solidFill>
                <a:srgbClr val="000000"/>
              </a:solidFill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b="1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sp>
        <p:nvSpPr>
          <p:cNvPr id="19" name="TextBox 7"/>
          <p:cNvSpPr txBox="1"/>
          <p:nvPr/>
        </p:nvSpPr>
        <p:spPr>
          <a:xfrm>
            <a:off x="505875" y="3399449"/>
            <a:ext cx="16631459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0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 of the Project</a:t>
            </a:r>
            <a:endParaRPr lang="en-US" sz="4000" b="1" spc="219" dirty="0">
              <a:solidFill>
                <a:srgbClr val="000000"/>
              </a:solidFill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505876" y="5000648"/>
            <a:ext cx="16631458" cy="3829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The main objective of the project is to design and develop a user friendly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Easy to use and efficient computerized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develop an accurate and flexible system, it will eliminate data redundancy.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Computerization can be helpful as means of saving time &amp; money.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provide better graphical user interface.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Less chances of information leakage.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Provides security to data by using login &amp; password</a:t>
            </a:r>
            <a:r>
              <a:rPr lang="en-US" sz="2500" dirty="0">
                <a:latin typeface="Titillium Web Regular Bold" panose="020B0604020202020204" charset="0"/>
              </a:rPr>
              <a:t>.</a:t>
            </a:r>
            <a:endParaRPr lang="en-US" sz="25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9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ABOUT PROJECT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3400" y="3576732"/>
            <a:ext cx="1930017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The proposed system is highly secured, because for login the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system it requires the username and password which is different for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each plan.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It maintains report for all criteria and transactions.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Manages member information separately for all plan and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personal information separately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Stores information about members.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This system can run on any windows operating system.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5A8F8B-0E76-4DB5-BB4B-FE5030BA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2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358" y="1257300"/>
            <a:ext cx="12078442" cy="886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5000" spc="219" dirty="0">
                <a:solidFill>
                  <a:srgbClr val="000000"/>
                </a:solidFill>
                <a:latin typeface="Titillium Web Bold" panose="020B0604020202020204" charset="0"/>
              </a:rPr>
              <a:t>LIMITATION OF EXISTING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56" y="3171453"/>
            <a:ext cx="17471371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Time consumption</a:t>
            </a:r>
            <a:r>
              <a:rPr lang="en-US" sz="2800" dirty="0">
                <a:latin typeface="Titillium Web Regular Bold" panose="020B0604020202020204" charset="0"/>
              </a:rPr>
              <a:t>: </a:t>
            </a:r>
            <a:r>
              <a:rPr lang="en-US" sz="2800" b="1" dirty="0">
                <a:latin typeface="Titillium Web Regular Bold" panose="020B0604020202020204" charset="0"/>
              </a:rPr>
              <a:t>As the records are to be manually maintained it consumes a lot of time.</a:t>
            </a:r>
          </a:p>
          <a:p>
            <a:endParaRPr lang="en-US" sz="2800" b="1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Paper work</a:t>
            </a:r>
            <a:r>
              <a:rPr lang="en-US" sz="2800" dirty="0">
                <a:latin typeface="Titillium Web Regular Bold" panose="020B0604020202020204" charset="0"/>
              </a:rPr>
              <a:t>: Lot of paper work is involved as the records are maintained in the files &amp; registers.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Storage requirements</a:t>
            </a:r>
            <a:r>
              <a:rPr lang="en-US" sz="2800" dirty="0">
                <a:latin typeface="Titillium Web Regular Bold" panose="020B0604020202020204" charset="0"/>
              </a:rPr>
              <a:t>: As files and registers are used the storage space requirement is increased.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Less reliable</a:t>
            </a:r>
            <a:r>
              <a:rPr lang="en-US" sz="2800" dirty="0">
                <a:latin typeface="Titillium Web Regular Bold" panose="020B0604020202020204" charset="0"/>
              </a:rPr>
              <a:t>: Use of papers for storing valuable data information is not at all reliable.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Accuracy</a:t>
            </a:r>
            <a:r>
              <a:rPr lang="en-US" sz="2800" dirty="0">
                <a:latin typeface="Titillium Web Regular Bold" panose="020B0604020202020204" charset="0"/>
              </a:rPr>
              <a:t>: As the system is in manual there are lot many chances of human errors. These can cause errors in calculating mechanism or maintaining customer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Difficulty in keeping new records</a:t>
            </a:r>
            <a:r>
              <a:rPr lang="en-US" sz="2800" dirty="0">
                <a:latin typeface="Titillium Web Regular Bold" panose="020B0604020202020204" charset="0"/>
              </a:rPr>
              <a:t>: It is difficult for keeping all the new entries of members, their account and transaction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IN" sz="2800" dirty="0">
              <a:latin typeface="Titillium Web Regular Bold" panose="020B060402020202020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71397E-5DC4-4078-B3A0-FE8AE84BA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5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-11349" y="1049264"/>
            <a:ext cx="11822349" cy="2127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PROBLEM STATEMENT &amp; IT’S SOLUTION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0" y="3420759"/>
            <a:ext cx="1297557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gym is working manually. The current system is time consuming because registration process. To manually handle the system was very difficult task. But now-a-days computerization made easy to work.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following are the reasons why the current system should be computerized:</a:t>
            </a:r>
          </a:p>
          <a:p>
            <a:pPr algn="just"/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increase efficiency with reduced cost.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reduce the burden of paper work.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save time management for recording details of each and every member and employee.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generate required reports easily.</a:t>
            </a:r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8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137145" y="883300"/>
            <a:ext cx="12515619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Features and Technology 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1000" y="3019782"/>
            <a:ext cx="12975570" cy="724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of our project: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Mobile-Friendly and Intuitive User Experience.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Member Management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Fitness Class 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High-Quality Visuals and Fresh Content news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Giving information Through Sending Email.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Personal Training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Yearly Packages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r>
              <a:rPr lang="en-IN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Technology used: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Fronted: HTML, CSS, JS, Bootstrap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Backend: phpMyAdmin, MySQL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53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44837" y="3105863"/>
            <a:ext cx="17235792" cy="2471623"/>
            <a:chOff x="0" y="-1070571"/>
            <a:chExt cx="22702943" cy="5840591"/>
          </a:xfrm>
        </p:grpSpPr>
        <p:sp>
          <p:nvSpPr>
            <p:cNvPr id="7" name="TextBox 7"/>
            <p:cNvSpPr txBox="1"/>
            <p:nvPr/>
          </p:nvSpPr>
          <p:spPr>
            <a:xfrm>
              <a:off x="19221" y="-1070571"/>
              <a:ext cx="22683722" cy="17855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44"/>
                </a:lnSpc>
                <a:spcBef>
                  <a:spcPct val="0"/>
                </a:spcBef>
              </a:pPr>
              <a:r>
                <a:rPr lang="en-US" sz="4389" b="1" spc="219" dirty="0">
                  <a:solidFill>
                    <a:srgbClr val="000000"/>
                  </a:solidFill>
                  <a:latin typeface="Titillium Web Bold" panose="020B0604020202020204" charset="0"/>
                </a:rPr>
                <a:t>Hardware Requirements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32027"/>
              <a:ext cx="22683722" cy="38379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32"/>
                </a:lnSpc>
              </a:pPr>
              <a:r>
                <a:rPr lang="en-US" sz="2800" b="1" u="sng" dirty="0">
                  <a:latin typeface="Titillium Web Regular Bold" panose="020B0604020202020204" charset="0"/>
                </a:rPr>
                <a:t>Processor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1.2 GHz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>
                  <a:solidFill>
                    <a:srgbClr val="000000"/>
                  </a:solidFill>
                  <a:latin typeface="Titillium Web Regular Bold" panose="020B0604020202020204" charset="0"/>
                </a:rPr>
                <a:t>Ram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 GB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HardDisk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2 GB or more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454" y="944725"/>
            <a:ext cx="17423854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Titillium Web Bold"/>
              </a:rPr>
              <a:t>HARDWARE AND SOFTWARE SPECIFICATION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4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957680-32ED-44FE-8DCB-D872AFB52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7DBB6C-74D8-453B-86CA-1716CED941CD}"/>
              </a:ext>
            </a:extLst>
          </p:cNvPr>
          <p:cNvSpPr txBox="1"/>
          <p:nvPr/>
        </p:nvSpPr>
        <p:spPr>
          <a:xfrm>
            <a:off x="325464" y="6234374"/>
            <a:ext cx="9389744" cy="848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390" b="1" spc="219" dirty="0">
                <a:solidFill>
                  <a:srgbClr val="000000"/>
                </a:solidFill>
                <a:latin typeface="Titillium Web Bold" panose="020B0604020202020204" charset="0"/>
              </a:rPr>
              <a:t>Software Requirements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431518-0EF4-4CAE-8BAA-994A2A7CA5E7}"/>
              </a:ext>
            </a:extLst>
          </p:cNvPr>
          <p:cNvSpPr txBox="1"/>
          <p:nvPr/>
        </p:nvSpPr>
        <p:spPr>
          <a:xfrm>
            <a:off x="359429" y="7277100"/>
            <a:ext cx="938974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Operating System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Windows XP, 7, 8, 10,11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Web Browser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Explorer, Firefox, Google Chrome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Language Used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HTML, CSS, JavaScript, </a:t>
            </a:r>
            <a:r>
              <a:rPr lang="en-IN" sz="2800" b="1" dirty="0" err="1">
                <a:latin typeface="Titillium Web Regular Bold" panose="020B0604020202020204" charset="0"/>
              </a:rPr>
              <a:t>P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hpMyadmin</a:t>
            </a:r>
            <a:r>
              <a:rPr lang="en-IN" sz="2800" b="1" dirty="0">
                <a:latin typeface="Titillium Web Regular Bold" panose="020B0604020202020204" charset="0"/>
              </a:rPr>
              <a:t>,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     MYSQL, bootstrap.</a:t>
            </a:r>
            <a:br>
              <a:rPr lang="en-IN" sz="2800" dirty="0">
                <a:latin typeface="Titillium Web Regular" panose="020B0604020202020204" charset="0"/>
              </a:rPr>
            </a:br>
            <a:endParaRPr lang="en-US" sz="2800" dirty="0">
              <a:latin typeface="Titillium Web Regular" panose="020B060402020202020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49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767530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673796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FLOW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29293F-C424-4507-89D3-1B972A4B0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467" y="3159392"/>
            <a:ext cx="16621487" cy="6453812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305CE859-DBAC-4F51-A131-20A481197899}"/>
              </a:ext>
            </a:extLst>
          </p:cNvPr>
          <p:cNvCxnSpPr>
            <a:cxnSpLocks/>
          </p:cNvCxnSpPr>
          <p:nvPr/>
        </p:nvCxnSpPr>
        <p:spPr>
          <a:xfrm flipV="1">
            <a:off x="3276600" y="6743700"/>
            <a:ext cx="4724400" cy="6096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744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2322</TotalTime>
  <Words>694</Words>
  <Application>Microsoft Office PowerPoint</Application>
  <PresentationFormat>Custom</PresentationFormat>
  <Paragraphs>170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Titillium Web Regular Bold</vt:lpstr>
      <vt:lpstr>Barlow</vt:lpstr>
      <vt:lpstr>Arial</vt:lpstr>
      <vt:lpstr>Roboto</vt:lpstr>
      <vt:lpstr>Titillium Web Bold</vt:lpstr>
      <vt:lpstr>Titillium Web Regular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F7 Fitness</dc:title>
  <dc:creator>Khushbu Chauhan</dc:creator>
  <cp:lastModifiedBy>20DCE019 YATHARTH CHAUHAN</cp:lastModifiedBy>
  <cp:revision>65</cp:revision>
  <dcterms:created xsi:type="dcterms:W3CDTF">2006-08-16T00:00:00Z</dcterms:created>
  <dcterms:modified xsi:type="dcterms:W3CDTF">2022-04-07T03:51:10Z</dcterms:modified>
  <dc:identifier>DAE1PVZnZew</dc:identifier>
</cp:coreProperties>
</file>

<file path=docProps/thumbnail.jpeg>
</file>